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8" r:id="rId6"/>
    <p:sldId id="259" r:id="rId7"/>
    <p:sldId id="260" r:id="rId8"/>
    <p:sldId id="261" r:id="rId9"/>
    <p:sldId id="262" r:id="rId10"/>
    <p:sldId id="267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nas\home\CSamii\PCO%20Stats\Monthly%20Reporting\MonthlyCitationStats%201-1-1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mtanas\home\CSamii\PCO%20Stats\Double%20Parking\Double%20Parking%20by%20Month%20Jan-Oct%202014%20(Summary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nas\home\CSamii\PCO%20Stats\Double%20Parking\Double%20Parking%202010%20-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nas\home\CSamii\PCO%20Stats\Double%20Parking\Double%20Parking%20by%20Month%202014%20(Summary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nas\home\CSamii\PCO%20Stats\Monthly%20Reporting\MonthlyCitationStats%203-2-1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mtanas\home\CSamii\PCO%20Stats\Monthly%20Reporting\MonthlyCitationStats%201-1-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2010-2014)</a:t>
            </a:r>
          </a:p>
        </c:rich>
      </c:tx>
      <c:layout>
        <c:manualLayout>
          <c:xMode val="edge"/>
          <c:yMode val="edge"/>
          <c:x val="0.46690344073049789"/>
          <c:y val="4.195828619515747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6688595266686834"/>
          <c:y val="0.12569716123167629"/>
          <c:w val="0.81937419731321981"/>
          <c:h val="0.72898392511507848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'Dbl Park Blk Bike Ln'!$G$87</c:f>
              <c:strCache>
                <c:ptCount val="1"/>
                <c:pt idx="0">
                  <c:v>Double Parking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'Dbl Park Blk Bike Ln'!$F$88:$F$92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'Dbl Park Blk Bike Ln'!$G$88:$G$92</c:f>
              <c:numCache>
                <c:formatCode>_(* #,##0_);_(* \(#,##0\);_(* "-"??_);_(@_)</c:formatCode>
                <c:ptCount val="5"/>
                <c:pt idx="0">
                  <c:v>22914</c:v>
                </c:pt>
                <c:pt idx="1">
                  <c:v>20526</c:v>
                </c:pt>
                <c:pt idx="2">
                  <c:v>22860</c:v>
                </c:pt>
                <c:pt idx="3">
                  <c:v>24263</c:v>
                </c:pt>
                <c:pt idx="4">
                  <c:v>22072</c:v>
                </c:pt>
              </c:numCache>
            </c:numRef>
          </c:val>
        </c:ser>
        <c:ser>
          <c:idx val="0"/>
          <c:order val="1"/>
          <c:tx>
            <c:strRef>
              <c:f>'Dbl Park Blk Bike Ln'!$G$1</c:f>
              <c:strCache>
                <c:ptCount val="1"/>
                <c:pt idx="0">
                  <c:v>Blocking Bike Lane</c:v>
                </c:pt>
              </c:strCache>
            </c:strRef>
          </c:tx>
          <c:spPr>
            <a:solidFill>
              <a:srgbClr val="33CC33"/>
            </a:solidFill>
          </c:spPr>
          <c:invertIfNegative val="0"/>
          <c:val>
            <c:numRef>
              <c:f>'Dbl Park Blk Bike Ln'!$I$88:$I$92</c:f>
              <c:numCache>
                <c:formatCode>_(* #,##0_);_(* \(#,##0\);_(* "-"??_);_(@_)</c:formatCode>
                <c:ptCount val="5"/>
                <c:pt idx="0">
                  <c:v>629</c:v>
                </c:pt>
                <c:pt idx="1">
                  <c:v>967</c:v>
                </c:pt>
                <c:pt idx="2">
                  <c:v>1292</c:v>
                </c:pt>
                <c:pt idx="3">
                  <c:v>1213</c:v>
                </c:pt>
                <c:pt idx="4">
                  <c:v>1424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953472"/>
        <c:axId val="33304960"/>
      </c:barChart>
      <c:catAx>
        <c:axId val="7895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304960"/>
        <c:crosses val="autoZero"/>
        <c:auto val="1"/>
        <c:lblAlgn val="ctr"/>
        <c:lblOffset val="100"/>
        <c:noMultiLvlLbl val="0"/>
      </c:catAx>
      <c:valAx>
        <c:axId val="33304960"/>
        <c:scaling>
          <c:orientation val="minMax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8953472"/>
        <c:crosses val="autoZero"/>
        <c:crossBetween val="between"/>
        <c:majorUnit val="5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 b="1" i="0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19753086419753"/>
          <c:y val="6.7620747231031272E-2"/>
          <c:w val="0.70719488188976376"/>
          <c:h val="0.930555555555555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CCFF"/>
              </a:solidFill>
            </c:spPr>
          </c:dPt>
          <c:dPt>
            <c:idx val="1"/>
            <c:bubble3D val="0"/>
            <c:spPr>
              <a:solidFill>
                <a:srgbClr val="33CC33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2"/>
              <c:delet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'Summary REV 12-14'!$AR$100:$AR$102</c:f>
              <c:strCache>
                <c:ptCount val="3"/>
                <c:pt idx="0">
                  <c:v>Truck / Commercial</c:v>
                </c:pt>
                <c:pt idx="1">
                  <c:v>Passenger Veh</c:v>
                </c:pt>
                <c:pt idx="2">
                  <c:v>Other</c:v>
                </c:pt>
              </c:strCache>
            </c:strRef>
          </c:cat>
          <c:val>
            <c:numRef>
              <c:f>'Summary REV 12-14'!$AS$100:$AS$102</c:f>
              <c:numCache>
                <c:formatCode>_(* #,##0_);_(* \(#,##0\);_(* "-"??_);_(@_)</c:formatCode>
                <c:ptCount val="3"/>
                <c:pt idx="0">
                  <c:v>11448</c:v>
                </c:pt>
                <c:pt idx="1">
                  <c:v>10076</c:v>
                </c:pt>
                <c:pt idx="2">
                  <c:v>214</c:v>
                </c:pt>
              </c:numCache>
            </c:numRef>
          </c:val>
        </c:ser>
        <c:ser>
          <c:idx val="1"/>
          <c:order val="1"/>
          <c:cat>
            <c:strRef>
              <c:f>'Summary REV 12-14'!$AR$100:$AR$102</c:f>
              <c:strCache>
                <c:ptCount val="3"/>
                <c:pt idx="0">
                  <c:v>Truck / Commercial</c:v>
                </c:pt>
                <c:pt idx="1">
                  <c:v>Passenger Veh</c:v>
                </c:pt>
                <c:pt idx="2">
                  <c:v>Other</c:v>
                </c:pt>
              </c:strCache>
            </c:strRef>
          </c:cat>
          <c:val>
            <c:numRef>
              <c:f>'Summary REV 12-14'!$AZ$111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2012-2014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423479101725558"/>
          <c:y val="0.11681211675126114"/>
          <c:w val="0.78451407532868456"/>
          <c:h val="0.7807981013050419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'Top 35 '!$G$1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'Top 35 '!$F$2:$F$17</c:f>
              <c:strCache>
                <c:ptCount val="16"/>
                <c:pt idx="0">
                  <c:v>GEARY</c:v>
                </c:pt>
                <c:pt idx="1">
                  <c:v>BRYANT</c:v>
                </c:pt>
                <c:pt idx="2">
                  <c:v>11TH</c:v>
                </c:pt>
                <c:pt idx="3">
                  <c:v>CALIFORNIA</c:v>
                </c:pt>
                <c:pt idx="4">
                  <c:v>02ND</c:v>
                </c:pt>
                <c:pt idx="5">
                  <c:v>FOLSOM</c:v>
                </c:pt>
                <c:pt idx="6">
                  <c:v>HAYES</c:v>
                </c:pt>
                <c:pt idx="7">
                  <c:v>HAIGHT</c:v>
                </c:pt>
                <c:pt idx="8">
                  <c:v>HOWARD</c:v>
                </c:pt>
                <c:pt idx="9">
                  <c:v>BRANNAN</c:v>
                </c:pt>
                <c:pt idx="10">
                  <c:v>POST</c:v>
                </c:pt>
                <c:pt idx="11">
                  <c:v>POLK</c:v>
                </c:pt>
                <c:pt idx="12">
                  <c:v>CHESTNUT</c:v>
                </c:pt>
                <c:pt idx="13">
                  <c:v>UNION</c:v>
                </c:pt>
                <c:pt idx="14">
                  <c:v>SUTTER</c:v>
                </c:pt>
                <c:pt idx="15">
                  <c:v>MISSION</c:v>
                </c:pt>
              </c:strCache>
            </c:strRef>
          </c:cat>
          <c:val>
            <c:numRef>
              <c:f>'Top 35 '!$G$2:$G$17</c:f>
              <c:numCache>
                <c:formatCode>_(* #,##0_);_(* \(#,##0\);_(* "-"??_);_(@_)</c:formatCode>
                <c:ptCount val="16"/>
                <c:pt idx="0">
                  <c:v>269</c:v>
                </c:pt>
                <c:pt idx="1">
                  <c:v>282</c:v>
                </c:pt>
                <c:pt idx="2">
                  <c:v>288</c:v>
                </c:pt>
                <c:pt idx="3">
                  <c:v>303</c:v>
                </c:pt>
                <c:pt idx="4">
                  <c:v>318</c:v>
                </c:pt>
                <c:pt idx="5">
                  <c:v>337</c:v>
                </c:pt>
                <c:pt idx="6">
                  <c:v>342</c:v>
                </c:pt>
                <c:pt idx="7">
                  <c:v>362</c:v>
                </c:pt>
                <c:pt idx="8">
                  <c:v>365</c:v>
                </c:pt>
                <c:pt idx="9">
                  <c:v>382</c:v>
                </c:pt>
                <c:pt idx="10">
                  <c:v>421</c:v>
                </c:pt>
                <c:pt idx="11">
                  <c:v>620</c:v>
                </c:pt>
                <c:pt idx="12">
                  <c:v>623</c:v>
                </c:pt>
                <c:pt idx="13">
                  <c:v>738</c:v>
                </c:pt>
                <c:pt idx="14">
                  <c:v>747</c:v>
                </c:pt>
                <c:pt idx="15">
                  <c:v>1590</c:v>
                </c:pt>
              </c:numCache>
            </c:numRef>
          </c:val>
        </c:ser>
        <c:ser>
          <c:idx val="1"/>
          <c:order val="1"/>
          <c:tx>
            <c:strRef>
              <c:f>'Top 35 '!$H$1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'Top 35 '!$F$2:$F$17</c:f>
              <c:strCache>
                <c:ptCount val="16"/>
                <c:pt idx="0">
                  <c:v>GEARY</c:v>
                </c:pt>
                <c:pt idx="1">
                  <c:v>BRYANT</c:v>
                </c:pt>
                <c:pt idx="2">
                  <c:v>11TH</c:v>
                </c:pt>
                <c:pt idx="3">
                  <c:v>CALIFORNIA</c:v>
                </c:pt>
                <c:pt idx="4">
                  <c:v>02ND</c:v>
                </c:pt>
                <c:pt idx="5">
                  <c:v>FOLSOM</c:v>
                </c:pt>
                <c:pt idx="6">
                  <c:v>HAYES</c:v>
                </c:pt>
                <c:pt idx="7">
                  <c:v>HAIGHT</c:v>
                </c:pt>
                <c:pt idx="8">
                  <c:v>HOWARD</c:v>
                </c:pt>
                <c:pt idx="9">
                  <c:v>BRANNAN</c:v>
                </c:pt>
                <c:pt idx="10">
                  <c:v>POST</c:v>
                </c:pt>
                <c:pt idx="11">
                  <c:v>POLK</c:v>
                </c:pt>
                <c:pt idx="12">
                  <c:v>CHESTNUT</c:v>
                </c:pt>
                <c:pt idx="13">
                  <c:v>UNION</c:v>
                </c:pt>
                <c:pt idx="14">
                  <c:v>SUTTER</c:v>
                </c:pt>
                <c:pt idx="15">
                  <c:v>MISSION</c:v>
                </c:pt>
              </c:strCache>
            </c:strRef>
          </c:cat>
          <c:val>
            <c:numRef>
              <c:f>'Top 35 '!$H$2:$H$17</c:f>
              <c:numCache>
                <c:formatCode>_(* #,##0_);_(* \(#,##0\);_(* "-"??_);_(@_)</c:formatCode>
                <c:ptCount val="16"/>
                <c:pt idx="0">
                  <c:v>320</c:v>
                </c:pt>
                <c:pt idx="1">
                  <c:v>249</c:v>
                </c:pt>
                <c:pt idx="2">
                  <c:v>94</c:v>
                </c:pt>
                <c:pt idx="3">
                  <c:v>303</c:v>
                </c:pt>
                <c:pt idx="4">
                  <c:v>256</c:v>
                </c:pt>
                <c:pt idx="5">
                  <c:v>325</c:v>
                </c:pt>
                <c:pt idx="6">
                  <c:v>483</c:v>
                </c:pt>
                <c:pt idx="7">
                  <c:v>449</c:v>
                </c:pt>
                <c:pt idx="8">
                  <c:v>728</c:v>
                </c:pt>
                <c:pt idx="9">
                  <c:v>355</c:v>
                </c:pt>
                <c:pt idx="10">
                  <c:v>363</c:v>
                </c:pt>
                <c:pt idx="11">
                  <c:v>568</c:v>
                </c:pt>
                <c:pt idx="12">
                  <c:v>690</c:v>
                </c:pt>
                <c:pt idx="13">
                  <c:v>682</c:v>
                </c:pt>
                <c:pt idx="14">
                  <c:v>698</c:v>
                </c:pt>
                <c:pt idx="15">
                  <c:v>2159</c:v>
                </c:pt>
              </c:numCache>
            </c:numRef>
          </c:val>
        </c:ser>
        <c:ser>
          <c:idx val="0"/>
          <c:order val="2"/>
          <c:tx>
            <c:strRef>
              <c:f>'Top 35 '!$I$1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'Top 35 '!$F$2:$F$17</c:f>
              <c:strCache>
                <c:ptCount val="16"/>
                <c:pt idx="0">
                  <c:v>GEARY</c:v>
                </c:pt>
                <c:pt idx="1">
                  <c:v>BRYANT</c:v>
                </c:pt>
                <c:pt idx="2">
                  <c:v>11TH</c:v>
                </c:pt>
                <c:pt idx="3">
                  <c:v>CALIFORNIA</c:v>
                </c:pt>
                <c:pt idx="4">
                  <c:v>02ND</c:v>
                </c:pt>
                <c:pt idx="5">
                  <c:v>FOLSOM</c:v>
                </c:pt>
                <c:pt idx="6">
                  <c:v>HAYES</c:v>
                </c:pt>
                <c:pt idx="7">
                  <c:v>HAIGHT</c:v>
                </c:pt>
                <c:pt idx="8">
                  <c:v>HOWARD</c:v>
                </c:pt>
                <c:pt idx="9">
                  <c:v>BRANNAN</c:v>
                </c:pt>
                <c:pt idx="10">
                  <c:v>POST</c:v>
                </c:pt>
                <c:pt idx="11">
                  <c:v>POLK</c:v>
                </c:pt>
                <c:pt idx="12">
                  <c:v>CHESTNUT</c:v>
                </c:pt>
                <c:pt idx="13">
                  <c:v>UNION</c:v>
                </c:pt>
                <c:pt idx="14">
                  <c:v>SUTTER</c:v>
                </c:pt>
                <c:pt idx="15">
                  <c:v>MISSION</c:v>
                </c:pt>
              </c:strCache>
            </c:strRef>
          </c:cat>
          <c:val>
            <c:numRef>
              <c:f>'Top 35 '!$I$2:$I$17</c:f>
              <c:numCache>
                <c:formatCode>_(* #,##0_);_(* \(#,##0\);_(* "-"??_);_(@_)</c:formatCode>
                <c:ptCount val="16"/>
                <c:pt idx="0">
                  <c:v>360</c:v>
                </c:pt>
                <c:pt idx="1">
                  <c:v>261</c:v>
                </c:pt>
                <c:pt idx="2">
                  <c:v>57</c:v>
                </c:pt>
                <c:pt idx="3">
                  <c:v>347</c:v>
                </c:pt>
                <c:pt idx="4">
                  <c:v>305</c:v>
                </c:pt>
                <c:pt idx="5">
                  <c:v>324</c:v>
                </c:pt>
                <c:pt idx="6">
                  <c:v>245</c:v>
                </c:pt>
                <c:pt idx="7">
                  <c:v>586</c:v>
                </c:pt>
                <c:pt idx="8">
                  <c:v>742</c:v>
                </c:pt>
                <c:pt idx="9">
                  <c:v>283</c:v>
                </c:pt>
                <c:pt idx="10">
                  <c:v>510</c:v>
                </c:pt>
                <c:pt idx="11">
                  <c:v>667</c:v>
                </c:pt>
                <c:pt idx="12">
                  <c:v>428</c:v>
                </c:pt>
                <c:pt idx="13">
                  <c:v>663</c:v>
                </c:pt>
                <c:pt idx="14">
                  <c:v>861</c:v>
                </c:pt>
                <c:pt idx="15">
                  <c:v>1502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597696"/>
        <c:axId val="119599488"/>
      </c:barChart>
      <c:catAx>
        <c:axId val="1195976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9599488"/>
        <c:crosses val="autoZero"/>
        <c:auto val="1"/>
        <c:lblAlgn val="ctr"/>
        <c:lblOffset val="100"/>
        <c:noMultiLvlLbl val="0"/>
      </c:catAx>
      <c:valAx>
        <c:axId val="119599488"/>
        <c:scaling>
          <c:orientation val="minMax"/>
        </c:scaling>
        <c:delete val="0"/>
        <c:axPos val="b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95976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Summary!$AA$131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Summary!$Z$132:$Z$137</c:f>
              <c:strCache>
                <c:ptCount val="6"/>
                <c:pt idx="0">
                  <c:v>Church St.</c:v>
                </c:pt>
                <c:pt idx="1">
                  <c:v>Castro/Divisadero St.</c:v>
                </c:pt>
                <c:pt idx="2">
                  <c:v>16th St.</c:v>
                </c:pt>
                <c:pt idx="3">
                  <c:v>18th St.</c:v>
                </c:pt>
                <c:pt idx="4">
                  <c:v>Geary Blvd.</c:v>
                </c:pt>
                <c:pt idx="5">
                  <c:v>3rd St.</c:v>
                </c:pt>
              </c:strCache>
            </c:strRef>
          </c:cat>
          <c:val>
            <c:numRef>
              <c:f>Summary!$AA$132:$AA$137</c:f>
              <c:numCache>
                <c:formatCode>General</c:formatCode>
                <c:ptCount val="6"/>
                <c:pt idx="0">
                  <c:v>81</c:v>
                </c:pt>
                <c:pt idx="1">
                  <c:v>350</c:v>
                </c:pt>
                <c:pt idx="2">
                  <c:v>174</c:v>
                </c:pt>
                <c:pt idx="3">
                  <c:v>124</c:v>
                </c:pt>
                <c:pt idx="4">
                  <c:v>397</c:v>
                </c:pt>
                <c:pt idx="5">
                  <c:v>196</c:v>
                </c:pt>
              </c:numCache>
            </c:numRef>
          </c:val>
        </c:ser>
        <c:ser>
          <c:idx val="1"/>
          <c:order val="1"/>
          <c:tx>
            <c:strRef>
              <c:f>Summary!$AB$131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Summary!$Z$132:$Z$137</c:f>
              <c:strCache>
                <c:ptCount val="6"/>
                <c:pt idx="0">
                  <c:v>Church St.</c:v>
                </c:pt>
                <c:pt idx="1">
                  <c:v>Castro/Divisadero St.</c:v>
                </c:pt>
                <c:pt idx="2">
                  <c:v>16th St.</c:v>
                </c:pt>
                <c:pt idx="3">
                  <c:v>18th St.</c:v>
                </c:pt>
                <c:pt idx="4">
                  <c:v>Geary Blvd.</c:v>
                </c:pt>
                <c:pt idx="5">
                  <c:v>3rd St.</c:v>
                </c:pt>
              </c:strCache>
            </c:strRef>
          </c:cat>
          <c:val>
            <c:numRef>
              <c:f>Summary!$AB$132:$AB$137</c:f>
              <c:numCache>
                <c:formatCode>General</c:formatCode>
                <c:ptCount val="6"/>
                <c:pt idx="0">
                  <c:v>100</c:v>
                </c:pt>
                <c:pt idx="1">
                  <c:v>324</c:v>
                </c:pt>
                <c:pt idx="2">
                  <c:v>136</c:v>
                </c:pt>
                <c:pt idx="3">
                  <c:v>114</c:v>
                </c:pt>
                <c:pt idx="4">
                  <c:v>405</c:v>
                </c:pt>
                <c:pt idx="5">
                  <c:v>126</c:v>
                </c:pt>
              </c:numCache>
            </c:numRef>
          </c:val>
        </c:ser>
        <c:ser>
          <c:idx val="2"/>
          <c:order val="2"/>
          <c:tx>
            <c:strRef>
              <c:f>Summary!$AC$131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Summary!$Z$132:$Z$137</c:f>
              <c:strCache>
                <c:ptCount val="6"/>
                <c:pt idx="0">
                  <c:v>Church St.</c:v>
                </c:pt>
                <c:pt idx="1">
                  <c:v>Castro/Divisadero St.</c:v>
                </c:pt>
                <c:pt idx="2">
                  <c:v>16th St.</c:v>
                </c:pt>
                <c:pt idx="3">
                  <c:v>18th St.</c:v>
                </c:pt>
                <c:pt idx="4">
                  <c:v>Geary Blvd.</c:v>
                </c:pt>
                <c:pt idx="5">
                  <c:v>3rd St.</c:v>
                </c:pt>
              </c:strCache>
            </c:strRef>
          </c:cat>
          <c:val>
            <c:numRef>
              <c:f>Summary!$AC$132:$AC$137</c:f>
              <c:numCache>
                <c:formatCode>General</c:formatCode>
                <c:ptCount val="6"/>
                <c:pt idx="0">
                  <c:v>57</c:v>
                </c:pt>
                <c:pt idx="1">
                  <c:v>342</c:v>
                </c:pt>
                <c:pt idx="2">
                  <c:v>110</c:v>
                </c:pt>
                <c:pt idx="3">
                  <c:v>106</c:v>
                </c:pt>
                <c:pt idx="4">
                  <c:v>360</c:v>
                </c:pt>
                <c:pt idx="5">
                  <c:v>223</c:v>
                </c:pt>
              </c:numCache>
            </c:numRef>
          </c:val>
        </c:ser>
        <c:ser>
          <c:idx val="3"/>
          <c:order val="3"/>
          <c:tx>
            <c:strRef>
              <c:f>Summary!$AD$131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Summary!$Z$132:$Z$137</c:f>
              <c:strCache>
                <c:ptCount val="6"/>
                <c:pt idx="0">
                  <c:v>Church St.</c:v>
                </c:pt>
                <c:pt idx="1">
                  <c:v>Castro/Divisadero St.</c:v>
                </c:pt>
                <c:pt idx="2">
                  <c:v>16th St.</c:v>
                </c:pt>
                <c:pt idx="3">
                  <c:v>18th St.</c:v>
                </c:pt>
                <c:pt idx="4">
                  <c:v>Geary Blvd.</c:v>
                </c:pt>
                <c:pt idx="5">
                  <c:v>3rd St.</c:v>
                </c:pt>
              </c:strCache>
            </c:strRef>
          </c:cat>
          <c:val>
            <c:numRef>
              <c:f>Summary!$AD$132:$AD$137</c:f>
              <c:numCache>
                <c:formatCode>General</c:formatCode>
                <c:ptCount val="6"/>
                <c:pt idx="0">
                  <c:v>57</c:v>
                </c:pt>
                <c:pt idx="1">
                  <c:v>341</c:v>
                </c:pt>
                <c:pt idx="2">
                  <c:v>148</c:v>
                </c:pt>
                <c:pt idx="3">
                  <c:v>129</c:v>
                </c:pt>
                <c:pt idx="4">
                  <c:v>322</c:v>
                </c:pt>
                <c:pt idx="5">
                  <c:v>135</c:v>
                </c:pt>
              </c:numCache>
            </c:numRef>
          </c:val>
        </c:ser>
        <c:ser>
          <c:idx val="4"/>
          <c:order val="4"/>
          <c:tx>
            <c:strRef>
              <c:f>Summary!$AE$131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Summary!$Z$132:$Z$137</c:f>
              <c:strCache>
                <c:ptCount val="6"/>
                <c:pt idx="0">
                  <c:v>Church St.</c:v>
                </c:pt>
                <c:pt idx="1">
                  <c:v>Castro/Divisadero St.</c:v>
                </c:pt>
                <c:pt idx="2">
                  <c:v>16th St.</c:v>
                </c:pt>
                <c:pt idx="3">
                  <c:v>18th St.</c:v>
                </c:pt>
                <c:pt idx="4">
                  <c:v>Geary Blvd.</c:v>
                </c:pt>
                <c:pt idx="5">
                  <c:v>3rd St.</c:v>
                </c:pt>
              </c:strCache>
            </c:strRef>
          </c:cat>
          <c:val>
            <c:numRef>
              <c:f>Summary!$AE$132:$AE$137</c:f>
              <c:numCache>
                <c:formatCode>General</c:formatCode>
                <c:ptCount val="6"/>
                <c:pt idx="0">
                  <c:v>45</c:v>
                </c:pt>
                <c:pt idx="1">
                  <c:v>260</c:v>
                </c:pt>
                <c:pt idx="2">
                  <c:v>109</c:v>
                </c:pt>
                <c:pt idx="3">
                  <c:v>141</c:v>
                </c:pt>
                <c:pt idx="4">
                  <c:v>274</c:v>
                </c:pt>
                <c:pt idx="5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380032"/>
        <c:axId val="96381568"/>
        <c:axId val="0"/>
      </c:bar3DChart>
      <c:catAx>
        <c:axId val="963800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6381568"/>
        <c:crosses val="autoZero"/>
        <c:auto val="1"/>
        <c:lblAlgn val="ctr"/>
        <c:lblOffset val="100"/>
        <c:noMultiLvlLbl val="0"/>
      </c:catAx>
      <c:valAx>
        <c:axId val="96381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63800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94094949737379"/>
          <c:y val="4.9592468241926216E-2"/>
          <c:w val="0.75297991033653033"/>
          <c:h val="0.75635671461944121"/>
        </c:manualLayout>
      </c:layout>
      <c:lineChart>
        <c:grouping val="standard"/>
        <c:varyColors val="0"/>
        <c:ser>
          <c:idx val="1"/>
          <c:order val="0"/>
          <c:tx>
            <c:strRef>
              <c:f>'Dbl Park Blk Bike Ln'!$B$1</c:f>
              <c:strCache>
                <c:ptCount val="1"/>
                <c:pt idx="0">
                  <c:v>Double Parking </c:v>
                </c:pt>
              </c:strCache>
            </c:strRef>
          </c:tx>
          <c:trendline>
            <c:trendlineType val="linear"/>
            <c:dispRSqr val="0"/>
            <c:dispEq val="0"/>
          </c:trendline>
          <c:cat>
            <c:numRef>
              <c:f>'Dbl Park Blk Bike Ln'!$A$48:$A$65</c:f>
              <c:numCache>
                <c:formatCode>[$-409]mmm\-yy;@</c:formatCode>
                <c:ptCount val="18"/>
                <c:pt idx="0">
                  <c:v>41518</c:v>
                </c:pt>
                <c:pt idx="1">
                  <c:v>41548</c:v>
                </c:pt>
                <c:pt idx="2">
                  <c:v>41579</c:v>
                </c:pt>
                <c:pt idx="3">
                  <c:v>41609</c:v>
                </c:pt>
                <c:pt idx="4">
                  <c:v>41640</c:v>
                </c:pt>
                <c:pt idx="5">
                  <c:v>41671</c:v>
                </c:pt>
                <c:pt idx="6">
                  <c:v>41699</c:v>
                </c:pt>
                <c:pt idx="7">
                  <c:v>41730</c:v>
                </c:pt>
                <c:pt idx="8">
                  <c:v>41760</c:v>
                </c:pt>
                <c:pt idx="9">
                  <c:v>41791</c:v>
                </c:pt>
                <c:pt idx="10">
                  <c:v>41821</c:v>
                </c:pt>
                <c:pt idx="11">
                  <c:v>41852</c:v>
                </c:pt>
                <c:pt idx="12">
                  <c:v>41883</c:v>
                </c:pt>
                <c:pt idx="13">
                  <c:v>41913</c:v>
                </c:pt>
                <c:pt idx="14">
                  <c:v>41944</c:v>
                </c:pt>
                <c:pt idx="15">
                  <c:v>41974</c:v>
                </c:pt>
                <c:pt idx="16">
                  <c:v>42005</c:v>
                </c:pt>
                <c:pt idx="17">
                  <c:v>42036</c:v>
                </c:pt>
              </c:numCache>
            </c:numRef>
          </c:cat>
          <c:val>
            <c:numRef>
              <c:f>'Dbl Park Blk Bike Ln'!$F$48:$F$65</c:f>
              <c:numCache>
                <c:formatCode>_(* #,##0_);_(* \(#,##0\);_(* "-"??_);_(@_)</c:formatCode>
                <c:ptCount val="18"/>
                <c:pt idx="0">
                  <c:v>1540</c:v>
                </c:pt>
                <c:pt idx="1">
                  <c:v>2162</c:v>
                </c:pt>
                <c:pt idx="2">
                  <c:v>1844</c:v>
                </c:pt>
                <c:pt idx="3">
                  <c:v>1825</c:v>
                </c:pt>
                <c:pt idx="4">
                  <c:v>1857</c:v>
                </c:pt>
                <c:pt idx="5">
                  <c:v>1472</c:v>
                </c:pt>
                <c:pt idx="6">
                  <c:v>1643</c:v>
                </c:pt>
                <c:pt idx="7">
                  <c:v>1905</c:v>
                </c:pt>
                <c:pt idx="8">
                  <c:v>1640</c:v>
                </c:pt>
                <c:pt idx="9">
                  <c:v>1781</c:v>
                </c:pt>
                <c:pt idx="10">
                  <c:v>1703</c:v>
                </c:pt>
                <c:pt idx="11">
                  <c:v>1908</c:v>
                </c:pt>
                <c:pt idx="12">
                  <c:v>1808</c:v>
                </c:pt>
                <c:pt idx="13">
                  <c:v>1928</c:v>
                </c:pt>
                <c:pt idx="14">
                  <c:v>2036</c:v>
                </c:pt>
                <c:pt idx="15">
                  <c:v>2425</c:v>
                </c:pt>
                <c:pt idx="16">
                  <c:v>2947</c:v>
                </c:pt>
                <c:pt idx="17">
                  <c:v>2495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626048"/>
        <c:axId val="129742720"/>
      </c:lineChart>
      <c:lineChart>
        <c:grouping val="standard"/>
        <c:varyColors val="0"/>
        <c:ser>
          <c:idx val="0"/>
          <c:order val="1"/>
          <c:tx>
            <c:strRef>
              <c:f>'Dbl Park Blk Bike Ln'!$G$1</c:f>
              <c:strCache>
                <c:ptCount val="1"/>
                <c:pt idx="0">
                  <c:v>Blocking Bike Lane</c:v>
                </c:pt>
              </c:strCache>
            </c:strRef>
          </c:tx>
          <c:val>
            <c:numRef>
              <c:f>'Dbl Park Blk Bike Ln'!$G$48:$G$65</c:f>
              <c:numCache>
                <c:formatCode>General</c:formatCode>
                <c:ptCount val="18"/>
                <c:pt idx="0">
                  <c:v>64</c:v>
                </c:pt>
                <c:pt idx="1">
                  <c:v>115</c:v>
                </c:pt>
                <c:pt idx="2">
                  <c:v>101</c:v>
                </c:pt>
                <c:pt idx="3">
                  <c:v>79</c:v>
                </c:pt>
                <c:pt idx="4">
                  <c:v>106</c:v>
                </c:pt>
                <c:pt idx="5">
                  <c:v>105</c:v>
                </c:pt>
                <c:pt idx="6">
                  <c:v>117</c:v>
                </c:pt>
                <c:pt idx="7">
                  <c:v>114</c:v>
                </c:pt>
                <c:pt idx="8">
                  <c:v>103</c:v>
                </c:pt>
                <c:pt idx="9">
                  <c:v>111</c:v>
                </c:pt>
                <c:pt idx="10">
                  <c:v>120</c:v>
                </c:pt>
                <c:pt idx="11">
                  <c:v>96</c:v>
                </c:pt>
                <c:pt idx="12">
                  <c:v>110</c:v>
                </c:pt>
                <c:pt idx="13">
                  <c:v>123</c:v>
                </c:pt>
                <c:pt idx="14">
                  <c:v>132</c:v>
                </c:pt>
                <c:pt idx="15">
                  <c:v>187</c:v>
                </c:pt>
                <c:pt idx="16">
                  <c:v>285</c:v>
                </c:pt>
                <c:pt idx="17">
                  <c:v>251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420928"/>
        <c:axId val="133419008"/>
      </c:lineChart>
      <c:dateAx>
        <c:axId val="128626048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9742720"/>
        <c:crosses val="autoZero"/>
        <c:auto val="1"/>
        <c:lblOffset val="100"/>
        <c:baseTimeUnit val="months"/>
      </c:dateAx>
      <c:valAx>
        <c:axId val="129742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Double</a:t>
                </a:r>
                <a:r>
                  <a:rPr lang="en-US" sz="9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Parking Citations</a:t>
                </a:r>
                <a:endParaRPr lang="en-US" sz="9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7.9014009532513002E-2"/>
              <c:y val="0.25153125347082173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8626048"/>
        <c:crosses val="autoZero"/>
        <c:crossBetween val="between"/>
      </c:valAx>
      <c:valAx>
        <c:axId val="1334190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900" dirty="0">
                    <a:latin typeface="Arial" panose="020B0604020202020204" pitchFamily="34" charset="0"/>
                    <a:cs typeface="Arial" panose="020B0604020202020204" pitchFamily="34" charset="0"/>
                  </a:rPr>
                  <a:t>Blocking Bike Lane Citations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33420928"/>
        <c:crosses val="max"/>
        <c:crossBetween val="between"/>
      </c:valAx>
      <c:catAx>
        <c:axId val="133420928"/>
        <c:scaling>
          <c:orientation val="minMax"/>
        </c:scaling>
        <c:delete val="1"/>
        <c:axPos val="b"/>
        <c:majorTickMark val="out"/>
        <c:minorTickMark val="none"/>
        <c:tickLblPos val="nextTo"/>
        <c:crossAx val="133419008"/>
        <c:crosses val="autoZero"/>
        <c:auto val="1"/>
        <c:lblAlgn val="ctr"/>
        <c:lblOffset val="100"/>
        <c:tickLblSkip val="1"/>
        <c:tickMarkSkip val="1"/>
        <c:noMultiLvlLbl val="0"/>
      </c:cat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Citation Issuance and Fine Amount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1842752173460837"/>
          <c:y val="0.11603766411605615"/>
          <c:w val="0.75727437916414286"/>
          <c:h val="0.68991142738154454"/>
        </c:manualLayout>
      </c:layout>
      <c:lineChart>
        <c:grouping val="standard"/>
        <c:varyColors val="0"/>
        <c:ser>
          <c:idx val="1"/>
          <c:order val="0"/>
          <c:tx>
            <c:strRef>
              <c:f>'Dbl Park Blk Bike Ln'!$B$1</c:f>
              <c:strCache>
                <c:ptCount val="1"/>
                <c:pt idx="0">
                  <c:v>Double Parking </c:v>
                </c:pt>
              </c:strCache>
            </c:strRef>
          </c:tx>
          <c:trendline>
            <c:trendlineType val="linear"/>
            <c:dispRSqr val="0"/>
            <c:dispEq val="0"/>
          </c:trendline>
          <c:cat>
            <c:numRef>
              <c:f>'Dbl Park Blk Bike Ln'!$A$4:$A$63</c:f>
              <c:numCache>
                <c:formatCode>[$-409]mmm\-yy;@</c:formatCode>
                <c:ptCount val="60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</c:numCache>
            </c:numRef>
          </c:cat>
          <c:val>
            <c:numRef>
              <c:f>'Dbl Park Blk Bike Ln'!$F$4:$F$63</c:f>
              <c:numCache>
                <c:formatCode>_(* #,##0_);_(* \(#,##0\);_(* "-"??_);_(@_)</c:formatCode>
                <c:ptCount val="60"/>
                <c:pt idx="0">
                  <c:v>1881</c:v>
                </c:pt>
                <c:pt idx="1">
                  <c:v>2083</c:v>
                </c:pt>
                <c:pt idx="2">
                  <c:v>2390</c:v>
                </c:pt>
                <c:pt idx="3">
                  <c:v>2142</c:v>
                </c:pt>
                <c:pt idx="4">
                  <c:v>1920</c:v>
                </c:pt>
                <c:pt idx="5">
                  <c:v>1633</c:v>
                </c:pt>
                <c:pt idx="6">
                  <c:v>1642</c:v>
                </c:pt>
                <c:pt idx="7">
                  <c:v>1835</c:v>
                </c:pt>
                <c:pt idx="8">
                  <c:v>1635</c:v>
                </c:pt>
                <c:pt idx="9">
                  <c:v>1795</c:v>
                </c:pt>
                <c:pt idx="10">
                  <c:v>1797</c:v>
                </c:pt>
                <c:pt idx="11">
                  <c:v>2161</c:v>
                </c:pt>
                <c:pt idx="12">
                  <c:v>1825</c:v>
                </c:pt>
                <c:pt idx="13">
                  <c:v>1700</c:v>
                </c:pt>
                <c:pt idx="14">
                  <c:v>1940</c:v>
                </c:pt>
                <c:pt idx="15">
                  <c:v>1858</c:v>
                </c:pt>
                <c:pt idx="16">
                  <c:v>1583</c:v>
                </c:pt>
                <c:pt idx="17">
                  <c:v>1450</c:v>
                </c:pt>
                <c:pt idx="18">
                  <c:v>1451</c:v>
                </c:pt>
                <c:pt idx="19">
                  <c:v>1493</c:v>
                </c:pt>
                <c:pt idx="20">
                  <c:v>1713</c:v>
                </c:pt>
                <c:pt idx="21">
                  <c:v>1889</c:v>
                </c:pt>
                <c:pt idx="22">
                  <c:v>1751</c:v>
                </c:pt>
                <c:pt idx="23">
                  <c:v>1873</c:v>
                </c:pt>
                <c:pt idx="24">
                  <c:v>1723</c:v>
                </c:pt>
                <c:pt idx="25">
                  <c:v>2131</c:v>
                </c:pt>
                <c:pt idx="26">
                  <c:v>2282</c:v>
                </c:pt>
                <c:pt idx="27">
                  <c:v>1937</c:v>
                </c:pt>
                <c:pt idx="28">
                  <c:v>2037</c:v>
                </c:pt>
                <c:pt idx="29">
                  <c:v>1755</c:v>
                </c:pt>
                <c:pt idx="30">
                  <c:v>1964</c:v>
                </c:pt>
                <c:pt idx="31">
                  <c:v>1900</c:v>
                </c:pt>
                <c:pt idx="32">
                  <c:v>1726</c:v>
                </c:pt>
                <c:pt idx="33">
                  <c:v>1779</c:v>
                </c:pt>
                <c:pt idx="34">
                  <c:v>1910</c:v>
                </c:pt>
                <c:pt idx="35">
                  <c:v>1716</c:v>
                </c:pt>
                <c:pt idx="36">
                  <c:v>1940</c:v>
                </c:pt>
                <c:pt idx="37">
                  <c:v>1987</c:v>
                </c:pt>
                <c:pt idx="38">
                  <c:v>2558</c:v>
                </c:pt>
                <c:pt idx="39">
                  <c:v>2398</c:v>
                </c:pt>
                <c:pt idx="40">
                  <c:v>2197</c:v>
                </c:pt>
                <c:pt idx="41">
                  <c:v>1886</c:v>
                </c:pt>
                <c:pt idx="42">
                  <c:v>1576</c:v>
                </c:pt>
                <c:pt idx="43">
                  <c:v>1660</c:v>
                </c:pt>
                <c:pt idx="44">
                  <c:v>1540</c:v>
                </c:pt>
                <c:pt idx="45">
                  <c:v>2162</c:v>
                </c:pt>
                <c:pt idx="46">
                  <c:v>1844</c:v>
                </c:pt>
                <c:pt idx="47">
                  <c:v>1825</c:v>
                </c:pt>
                <c:pt idx="48">
                  <c:v>1857</c:v>
                </c:pt>
                <c:pt idx="49">
                  <c:v>1472</c:v>
                </c:pt>
                <c:pt idx="50">
                  <c:v>1643</c:v>
                </c:pt>
                <c:pt idx="51">
                  <c:v>1905</c:v>
                </c:pt>
                <c:pt idx="52">
                  <c:v>1640</c:v>
                </c:pt>
                <c:pt idx="53">
                  <c:v>1781</c:v>
                </c:pt>
                <c:pt idx="54">
                  <c:v>1703</c:v>
                </c:pt>
                <c:pt idx="55">
                  <c:v>1908</c:v>
                </c:pt>
                <c:pt idx="56">
                  <c:v>1808</c:v>
                </c:pt>
                <c:pt idx="57">
                  <c:v>1928</c:v>
                </c:pt>
                <c:pt idx="58">
                  <c:v>2036</c:v>
                </c:pt>
                <c:pt idx="59">
                  <c:v>2391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112832"/>
        <c:axId val="121126912"/>
      </c:lineChart>
      <c:lineChart>
        <c:grouping val="standard"/>
        <c:varyColors val="0"/>
        <c:ser>
          <c:idx val="0"/>
          <c:order val="1"/>
          <c:tx>
            <c:strRef>
              <c:f>'Dbl Park Blk Bike Ln'!$K$1</c:f>
              <c:strCache>
                <c:ptCount val="1"/>
                <c:pt idx="0">
                  <c:v>Fine Amt.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'Dbl Park Blk Bike Ln'!$A$4:$A$63</c:f>
              <c:numCache>
                <c:formatCode>[$-409]mmm\-yy;@</c:formatCode>
                <c:ptCount val="60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</c:numCache>
            </c:numRef>
          </c:cat>
          <c:val>
            <c:numRef>
              <c:f>'Dbl Park Blk Bike Ln'!$K$4:$K$63</c:f>
              <c:numCache>
                <c:formatCode>_("$"* #,##0_);_("$"* \(#,##0\);_("$"* "-"??_);_(@_)</c:formatCode>
                <c:ptCount val="60"/>
                <c:pt idx="0">
                  <c:v>78</c:v>
                </c:pt>
                <c:pt idx="1">
                  <c:v>78</c:v>
                </c:pt>
                <c:pt idx="2">
                  <c:v>78</c:v>
                </c:pt>
                <c:pt idx="3">
                  <c:v>78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80</c:v>
                </c:pt>
                <c:pt idx="14">
                  <c:v>80</c:v>
                </c:pt>
                <c:pt idx="15">
                  <c:v>80</c:v>
                </c:pt>
                <c:pt idx="16">
                  <c:v>80</c:v>
                </c:pt>
                <c:pt idx="17">
                  <c:v>80</c:v>
                </c:pt>
                <c:pt idx="18">
                  <c:v>80</c:v>
                </c:pt>
                <c:pt idx="19">
                  <c:v>80</c:v>
                </c:pt>
                <c:pt idx="20">
                  <c:v>80</c:v>
                </c:pt>
                <c:pt idx="21">
                  <c:v>80</c:v>
                </c:pt>
                <c:pt idx="22">
                  <c:v>80</c:v>
                </c:pt>
                <c:pt idx="23">
                  <c:v>80</c:v>
                </c:pt>
                <c:pt idx="24">
                  <c:v>80</c:v>
                </c:pt>
                <c:pt idx="25">
                  <c:v>80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110</c:v>
                </c:pt>
                <c:pt idx="31">
                  <c:v>110</c:v>
                </c:pt>
                <c:pt idx="32">
                  <c:v>110</c:v>
                </c:pt>
                <c:pt idx="33">
                  <c:v>110</c:v>
                </c:pt>
                <c:pt idx="34">
                  <c:v>110</c:v>
                </c:pt>
                <c:pt idx="35">
                  <c:v>110</c:v>
                </c:pt>
                <c:pt idx="36">
                  <c:v>110</c:v>
                </c:pt>
                <c:pt idx="37">
                  <c:v>110</c:v>
                </c:pt>
                <c:pt idx="38">
                  <c:v>110</c:v>
                </c:pt>
                <c:pt idx="39">
                  <c:v>110</c:v>
                </c:pt>
                <c:pt idx="40">
                  <c:v>110</c:v>
                </c:pt>
                <c:pt idx="41">
                  <c:v>110</c:v>
                </c:pt>
                <c:pt idx="42">
                  <c:v>110</c:v>
                </c:pt>
                <c:pt idx="43">
                  <c:v>110</c:v>
                </c:pt>
                <c:pt idx="44">
                  <c:v>110</c:v>
                </c:pt>
                <c:pt idx="45">
                  <c:v>110</c:v>
                </c:pt>
                <c:pt idx="46">
                  <c:v>110</c:v>
                </c:pt>
                <c:pt idx="47">
                  <c:v>110</c:v>
                </c:pt>
                <c:pt idx="48">
                  <c:v>110</c:v>
                </c:pt>
                <c:pt idx="49">
                  <c:v>110</c:v>
                </c:pt>
                <c:pt idx="50">
                  <c:v>110</c:v>
                </c:pt>
                <c:pt idx="51">
                  <c:v>110</c:v>
                </c:pt>
                <c:pt idx="52">
                  <c:v>110</c:v>
                </c:pt>
                <c:pt idx="53">
                  <c:v>110</c:v>
                </c:pt>
                <c:pt idx="54">
                  <c:v>110</c:v>
                </c:pt>
                <c:pt idx="55">
                  <c:v>110</c:v>
                </c:pt>
                <c:pt idx="56">
                  <c:v>110</c:v>
                </c:pt>
                <c:pt idx="57">
                  <c:v>110</c:v>
                </c:pt>
                <c:pt idx="58">
                  <c:v>110</c:v>
                </c:pt>
                <c:pt idx="59">
                  <c:v>110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139200"/>
        <c:axId val="121128832"/>
      </c:lineChart>
      <c:dateAx>
        <c:axId val="121112832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1126912"/>
        <c:crosses val="autoZero"/>
        <c:auto val="1"/>
        <c:lblOffset val="100"/>
        <c:baseTimeUnit val="months"/>
      </c:dateAx>
      <c:valAx>
        <c:axId val="121126912"/>
        <c:scaling>
          <c:orientation val="minMax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Citations Issued</a:t>
                </a:r>
              </a:p>
            </c:rich>
          </c:tx>
          <c:layout>
            <c:manualLayout>
              <c:xMode val="edge"/>
              <c:yMode val="edge"/>
              <c:x val="4.1362749236764987E-2"/>
              <c:y val="0.25687733560839698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1112832"/>
        <c:crosses val="autoZero"/>
        <c:crossBetween val="between"/>
      </c:valAx>
      <c:valAx>
        <c:axId val="1211288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Fine Amount</a:t>
                </a:r>
              </a:p>
            </c:rich>
          </c:tx>
          <c:layout/>
          <c:overlay val="0"/>
        </c:title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1139200"/>
        <c:crosses val="max"/>
        <c:crossBetween val="between"/>
      </c:valAx>
      <c:dateAx>
        <c:axId val="121139200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21128832"/>
        <c:crosses val="autoZero"/>
        <c:auto val="1"/>
        <c:lblOffset val="100"/>
        <c:baseTimeUnit val="months"/>
      </c:date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0.03333</cdr:x>
      <cdr:y>0.9304</cdr:y>
    </cdr:from>
    <cdr:to>
      <cdr:x>0.9375</cdr:x>
      <cdr:y>0.97743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4293" y="4210940"/>
          <a:ext cx="7440957" cy="2128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The remaining 1% includes motor homes, limos, trailers and motorcycles</a:t>
          </a:r>
          <a:r>
            <a:rPr lang="en-US" sz="9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cdr:txBody>
    </cdr:sp>
  </cdr:relSizeAnchor>
  <cdr:relSizeAnchor xmlns:cdr="http://schemas.openxmlformats.org/drawingml/2006/chartDrawing">
    <cdr:from>
      <cdr:x>0.05625</cdr:x>
      <cdr:y>0.88715</cdr:y>
    </cdr:from>
    <cdr:to>
      <cdr:x>0.925</cdr:x>
      <cdr:y>0.96354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7175" y="2433638"/>
          <a:ext cx="397192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38D7-E88B-470E-AF46-461E4BC23E2A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EE198-207E-4E55-96A6-1F74243607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90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2A3D-1ABF-4433-B9D2-0B93520422E4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7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4F75-346F-4FE8-A01F-F96902B0E447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002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2D1A-6261-476E-9790-332FCE55029C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022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C956-0007-48C4-B678-5D2985D0A370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16507-502F-433B-A4DC-0EB9A7413676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0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3FFAB-F286-4D17-8D65-1F778A9DA8F8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05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582614"/>
            <a:ext cx="8229600" cy="4387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3B12-C8EB-421D-B482-4E41BD14E187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378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2 unpaire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652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57199" y="4950069"/>
            <a:ext cx="3965331" cy="11986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/>
          </p:nvPr>
        </p:nvSpPr>
        <p:spPr>
          <a:xfrm>
            <a:off x="4686300" y="4950069"/>
            <a:ext cx="4021020" cy="11986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2A7F6-6B45-467C-9C4E-CD753580AEEC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39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3 unpaire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652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57199" y="4950069"/>
            <a:ext cx="2417885" cy="11986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387968" y="4952923"/>
            <a:ext cx="2417885" cy="11986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/>
          </p:nvPr>
        </p:nvSpPr>
        <p:spPr>
          <a:xfrm>
            <a:off x="6268915" y="4950069"/>
            <a:ext cx="2417885" cy="11986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3A35-140E-4E89-8E7E-649BB9DE353B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54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1 pair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88423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818184" y="1600199"/>
            <a:ext cx="3868616" cy="45259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8EF2-C51A-48EB-B9D9-065CD5451E26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250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2 paire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088423" cy="21629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818184" y="1600199"/>
            <a:ext cx="3868616" cy="21629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77720" y="3985769"/>
            <a:ext cx="4088423" cy="21629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5"/>
          </p:nvPr>
        </p:nvSpPr>
        <p:spPr>
          <a:xfrm>
            <a:off x="4838704" y="3985767"/>
            <a:ext cx="3868616" cy="21629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E980-28F7-492A-8825-55A1B217BD10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82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3 paire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4088423" cy="13540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818184" y="1600199"/>
            <a:ext cx="3868616" cy="13540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4"/>
          </p:nvPr>
        </p:nvSpPr>
        <p:spPr>
          <a:xfrm>
            <a:off x="457200" y="3212125"/>
            <a:ext cx="4088423" cy="13540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/>
          </p:nvPr>
        </p:nvSpPr>
        <p:spPr>
          <a:xfrm>
            <a:off x="4818184" y="3212122"/>
            <a:ext cx="3868616" cy="13540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6"/>
          </p:nvPr>
        </p:nvSpPr>
        <p:spPr>
          <a:xfrm>
            <a:off x="457200" y="4797671"/>
            <a:ext cx="4088423" cy="13540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idx="17"/>
          </p:nvPr>
        </p:nvSpPr>
        <p:spPr>
          <a:xfrm>
            <a:off x="4818184" y="4797668"/>
            <a:ext cx="3868616" cy="13540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ED2F6-F659-4E46-B2EA-EB36E50C370E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679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4 paire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088423" cy="967153"/>
          </a:xfrm>
        </p:spPr>
        <p:txBody>
          <a:bodyPr/>
          <a:lstStyle>
            <a:lvl2pPr marL="457200" indent="0"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818184" y="1600199"/>
            <a:ext cx="3868616" cy="9671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477720" y="2784232"/>
            <a:ext cx="4088423" cy="9671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4838704" y="2784230"/>
            <a:ext cx="3868616" cy="9671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8"/>
          </p:nvPr>
        </p:nvSpPr>
        <p:spPr>
          <a:xfrm>
            <a:off x="477720" y="3959471"/>
            <a:ext cx="4088423" cy="9671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9"/>
          </p:nvPr>
        </p:nvSpPr>
        <p:spPr>
          <a:xfrm>
            <a:off x="4838704" y="3959469"/>
            <a:ext cx="3868616" cy="9671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20"/>
          </p:nvPr>
        </p:nvSpPr>
        <p:spPr>
          <a:xfrm>
            <a:off x="498240" y="5143502"/>
            <a:ext cx="4088423" cy="9671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4859224" y="5143500"/>
            <a:ext cx="3868616" cy="9671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FB4B-B887-4968-8025-3C92B5D906A4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679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33232"/>
            <a:ext cx="8229600" cy="684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96949-3593-4634-8487-F21F538D20A5}" type="datetime1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5AEB-9E9E-2B46-9E15-B7CB11906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55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62" r:id="rId4"/>
    <p:sldLayoutId id="2147483663" r:id="rId5"/>
    <p:sldLayoutId id="2147483658" r:id="rId6"/>
    <p:sldLayoutId id="2147483659" r:id="rId7"/>
    <p:sldLayoutId id="2147483660" r:id="rId8"/>
    <p:sldLayoutId id="2147483661" r:id="rId9"/>
    <p:sldLayoutId id="2147483652" r:id="rId10"/>
    <p:sldLayoutId id="2147483653" r:id="rId11"/>
    <p:sldLayoutId id="2147483656" r:id="rId12"/>
    <p:sldLayoutId id="214748365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3104862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rial"/>
                <a:cs typeface="Arial"/>
              </a:rPr>
              <a:t>Double Parking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5093852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March 09, 2015</a:t>
            </a:r>
          </a:p>
          <a:p>
            <a:pPr algn="l"/>
            <a:r>
              <a:rPr lang="en-US" sz="2800" dirty="0" smtClean="0">
                <a:solidFill>
                  <a:schemeClr val="bg1"/>
                </a:solidFill>
              </a:rPr>
              <a:t>San Francisco, California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902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Summary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68978"/>
            <a:ext cx="8229600" cy="4195985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Targeted Enforcement has limited / short-term impact for Commercial vehicles</a:t>
            </a:r>
          </a:p>
          <a:p>
            <a:pPr lvl="1"/>
            <a:r>
              <a:rPr lang="en-US" sz="1400" dirty="0" smtClean="0"/>
              <a:t>“Cost of doing business”</a:t>
            </a:r>
          </a:p>
          <a:p>
            <a:pPr lvl="1"/>
            <a:r>
              <a:rPr lang="en-US" sz="1400" dirty="0" smtClean="0"/>
              <a:t>Targeted Enforcement / Special Detail is most effective, long-term with Sidewalk, and Residential Parking Permit Areas</a:t>
            </a:r>
          </a:p>
          <a:p>
            <a:pPr lvl="1"/>
            <a:r>
              <a:rPr lang="en-US" sz="1400" dirty="0" smtClean="0"/>
              <a:t>Officers cannot be all places at all times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Utilize existing PCO on assigned beats.  Regular reinforcement of rules and continuous </a:t>
            </a:r>
            <a:r>
              <a:rPr lang="en-US" sz="1800" dirty="0"/>
              <a:t>t</a:t>
            </a:r>
            <a:r>
              <a:rPr lang="en-US" sz="1800" dirty="0" smtClean="0"/>
              <a:t>raining of new and existing PCOs 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55131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Background Data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717105"/>
              </p:ext>
            </p:extLst>
          </p:nvPr>
        </p:nvGraphicFramePr>
        <p:xfrm>
          <a:off x="485775" y="1995487"/>
          <a:ext cx="8172450" cy="359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735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 smtClean="0"/>
              <a:t>Double </a:t>
            </a:r>
            <a:r>
              <a:rPr lang="en-US" sz="2400" b="1" dirty="0"/>
              <a:t>parking (</a:t>
            </a:r>
            <a:r>
              <a:rPr lang="en-US" sz="2400" b="1" dirty="0" smtClean="0"/>
              <a:t>CVC </a:t>
            </a:r>
            <a:r>
              <a:rPr lang="en-US" sz="2400" b="1" dirty="0"/>
              <a:t>22500h) </a:t>
            </a:r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1900" dirty="0"/>
              <a:t>22500.  No person shall stop, park, or leave standing any vehicle whether attended or unattended, except when necessary to avoid conflict with other traffic or in compliance with the directions of a peace officer or official traffic control device, in any of the following places</a:t>
            </a:r>
            <a:r>
              <a:rPr lang="en-US" sz="1900" dirty="0" smtClean="0"/>
              <a:t>:</a:t>
            </a:r>
            <a:endParaRPr lang="en-US" sz="1900" dirty="0"/>
          </a:p>
          <a:p>
            <a:pPr lvl="1"/>
            <a:r>
              <a:rPr lang="en-US" sz="1900" dirty="0"/>
              <a:t>(h) On the roadway side of any vehicle stopped, parked, or standing at the curb or edge of a highway, except for a school bus when stopped to load or unload pupils in a business or residence district where the speed limit is 25 miles per hour or less</a:t>
            </a:r>
            <a:r>
              <a:rPr lang="en-US" sz="1900" dirty="0" smtClean="0"/>
              <a:t>.</a:t>
            </a:r>
          </a:p>
          <a:p>
            <a:pPr lvl="1"/>
            <a:endParaRPr lang="en-US" sz="1600" dirty="0" smtClean="0"/>
          </a:p>
          <a:p>
            <a:r>
              <a:rPr lang="en-US" sz="2400" b="1" dirty="0" smtClean="0"/>
              <a:t>CVC 22502 </a:t>
            </a:r>
            <a:endParaRPr lang="en-US" sz="2400" b="1" dirty="0"/>
          </a:p>
          <a:p>
            <a:pPr lvl="1"/>
            <a:r>
              <a:rPr lang="en-US" sz="2100" dirty="0"/>
              <a:t>(a) Requires the right-hand wheels of the vehicle be parallel with and “within 18 inches of the right-hand curb” </a:t>
            </a:r>
          </a:p>
          <a:p>
            <a:pPr lvl="1"/>
            <a:r>
              <a:rPr lang="en-US" sz="2100" dirty="0"/>
              <a:t>(b) These provisions “do not apply to a commercial vehicle” when “reasonably necessary to accomplish the loading or unloading of merchandise or passengers.” </a:t>
            </a:r>
          </a:p>
          <a:p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California Vehicle Codes (CVC)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7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97166"/>
            <a:ext cx="8229600" cy="4228997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Commercial </a:t>
            </a:r>
            <a:r>
              <a:rPr lang="en-US" sz="2400" b="1" dirty="0"/>
              <a:t>double parking may be enforced if: </a:t>
            </a:r>
            <a:endParaRPr lang="en-US" sz="2400" dirty="0"/>
          </a:p>
          <a:p>
            <a:pPr lvl="1"/>
            <a:r>
              <a:rPr lang="en-US" sz="2000" dirty="0" smtClean="0"/>
              <a:t>Legal </a:t>
            </a:r>
            <a:r>
              <a:rPr lang="en-US" sz="2000" dirty="0"/>
              <a:t>space is available </a:t>
            </a:r>
          </a:p>
          <a:p>
            <a:pPr lvl="1"/>
            <a:r>
              <a:rPr lang="en-US" sz="2000" dirty="0" smtClean="0"/>
              <a:t>No </a:t>
            </a:r>
            <a:r>
              <a:rPr lang="en-US" sz="2000" dirty="0"/>
              <a:t>evidence of loading or unloading </a:t>
            </a:r>
          </a:p>
          <a:p>
            <a:pPr lvl="1"/>
            <a:r>
              <a:rPr lang="en-US" sz="2000" dirty="0" smtClean="0"/>
              <a:t>Creating </a:t>
            </a:r>
            <a:r>
              <a:rPr lang="en-US" sz="2000" dirty="0"/>
              <a:t>a hazard for roadway users </a:t>
            </a:r>
            <a:r>
              <a:rPr lang="en-US" sz="2000" dirty="0" smtClean="0"/>
              <a:t>and bicyclists</a:t>
            </a:r>
            <a:endParaRPr lang="en-US" sz="2000" dirty="0"/>
          </a:p>
          <a:p>
            <a:pPr lvl="1"/>
            <a:r>
              <a:rPr lang="en-US" sz="2000" dirty="0" smtClean="0"/>
              <a:t>Request </a:t>
            </a:r>
            <a:r>
              <a:rPr lang="en-US" sz="2000" dirty="0"/>
              <a:t>to move is ignored </a:t>
            </a:r>
          </a:p>
          <a:p>
            <a:pPr lvl="1"/>
            <a:r>
              <a:rPr lang="en-US" sz="2000" dirty="0" smtClean="0"/>
              <a:t>Vehicle </a:t>
            </a:r>
            <a:r>
              <a:rPr lang="en-US" sz="2000" dirty="0"/>
              <a:t>is blocking Muni </a:t>
            </a:r>
          </a:p>
          <a:p>
            <a:endParaRPr lang="en-US" sz="2400" dirty="0"/>
          </a:p>
          <a:p>
            <a:r>
              <a:rPr lang="en-US" sz="2400" b="1" dirty="0"/>
              <a:t>Passenger vehicle double parking is enforced at all times. </a:t>
            </a:r>
            <a:endParaRPr lang="en-US" sz="2400" dirty="0"/>
          </a:p>
          <a:p>
            <a:pPr marL="0" indent="0">
              <a:buNone/>
            </a:pP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Enforcement Practices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5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31491"/>
            <a:ext cx="8456064" cy="846033"/>
          </a:xfrm>
        </p:spPr>
        <p:txBody>
          <a:bodyPr>
            <a:noAutofit/>
          </a:bodyPr>
          <a:lstStyle/>
          <a:p>
            <a:r>
              <a:rPr lang="en-US" sz="3200" b="1" dirty="0"/>
              <a:t>Double Parking &amp; Blocking Bike Lane </a:t>
            </a:r>
            <a:r>
              <a:rPr lang="en-US" sz="3200" b="1" dirty="0" smtClean="0"/>
              <a:t>Citations</a:t>
            </a:r>
            <a:endParaRPr lang="en-US" sz="32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614091"/>
              </p:ext>
            </p:extLst>
          </p:nvPr>
        </p:nvGraphicFramePr>
        <p:xfrm>
          <a:off x="457200" y="1888621"/>
          <a:ext cx="8148415" cy="4237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152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733232"/>
            <a:ext cx="8404789" cy="68440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Double Parking Violations by Vehicle Type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2426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27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Top 16 Streets – Double Parking Citation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130932"/>
              </p:ext>
            </p:extLst>
          </p:nvPr>
        </p:nvGraphicFramePr>
        <p:xfrm>
          <a:off x="457200" y="1623701"/>
          <a:ext cx="8324850" cy="4502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4068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47532"/>
            <a:ext cx="8229600" cy="800293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Double Parking Citations on Other Selected Streets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216953"/>
              </p:ext>
            </p:extLst>
          </p:nvPr>
        </p:nvGraphicFramePr>
        <p:xfrm>
          <a:off x="619125" y="1809750"/>
          <a:ext cx="78486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00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Trend Since 9/30/13 Hearing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401356"/>
              </p:ext>
            </p:extLst>
          </p:nvPr>
        </p:nvGraphicFramePr>
        <p:xfrm>
          <a:off x="457200" y="1752599"/>
          <a:ext cx="8124825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15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Emphasis, Communication &amp; Training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B5AEB-9E9E-2B46-9E15-B7CB11906DCA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786653"/>
              </p:ext>
            </p:extLst>
          </p:nvPr>
        </p:nvGraphicFramePr>
        <p:xfrm>
          <a:off x="457195" y="1600200"/>
          <a:ext cx="8229600" cy="4192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6633"/>
                <a:gridCol w="5652967"/>
              </a:tblGrid>
              <a:tr h="151186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  <a:tr h="2767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 ‘13 through Feb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‘14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Targeted Enforcement on Double Parking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  <a:tr h="165781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 ‘14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Established Special Detail (Sidewalk / Double Parking, Bike Lane Blocking, Residential Parking Permit Areas, etc. Complaint Driven)</a:t>
                      </a:r>
                    </a:p>
                    <a:p>
                      <a:endParaRPr lang="en-US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Trained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new PCOs and r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einforced with existing PCOs,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Double Parking and Bike Lane Blocking Violations</a:t>
                      </a:r>
                    </a:p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  <a:tr h="65339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 ‘14 &amp; Nov ‘14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Re-Issued and Reinforced Double Parking Training Bulletins at Each Roll Call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  <a:tr h="52784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 ‘14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Shuttle Bus Pilot – Added Staffing and Focus to Double Parking Violations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  <a:tr h="65339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 ‘14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Re-Issued with Emphasis on Mayors Congestion Management Strategy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0800" marR="50800" marT="25400" marB="254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130896"/>
      </p:ext>
    </p:extLst>
  </p:cSld>
  <p:clrMapOvr>
    <a:masterClrMapping/>
  </p:clrMapOvr>
</p:sld>
</file>

<file path=ppt/theme/theme1.xml><?xml version="1.0" encoding="utf-8"?>
<a:theme xmlns:a="http://schemas.openxmlformats.org/drawingml/2006/main" name="Double Parking Presentation 12-30-14 (Rev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FFA7BC005D14FB970BD8345993F16" ma:contentTypeVersion="2" ma:contentTypeDescription="Create a new document." ma:contentTypeScope="" ma:versionID="d9843466fd0b4c74fe4edcb35dbbad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6e4776b6a623c47c26edd3a78214bc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CE6E5B-EEC3-45EA-A653-EC9813B5BE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F3890B2-F932-4C84-9395-9BB56C4C5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8EBB3A-AF50-4993-8728-906E5D969D79}">
  <ds:schemaRefs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Double Parking Presentation 12-30-14 (Rev3)</Template>
  <TotalTime>110</TotalTime>
  <Words>474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Double Parking Presentation 12-30-14 (Rev3)</vt:lpstr>
      <vt:lpstr>Double Parking</vt:lpstr>
      <vt:lpstr>California Vehicle Codes (CVC)</vt:lpstr>
      <vt:lpstr>Enforcement Practices</vt:lpstr>
      <vt:lpstr>Double Parking &amp; Blocking Bike Lane Citations</vt:lpstr>
      <vt:lpstr>Double Parking Violations by Vehicle Type</vt:lpstr>
      <vt:lpstr>Top 16 Streets – Double Parking Citation</vt:lpstr>
      <vt:lpstr>Double Parking Citations on Other Selected Streets</vt:lpstr>
      <vt:lpstr>Trend Since 9/30/13 Hearing</vt:lpstr>
      <vt:lpstr>Emphasis, Communication &amp; Training</vt:lpstr>
      <vt:lpstr>Summary</vt:lpstr>
      <vt:lpstr>Background Data</vt:lpstr>
    </vt:vector>
  </TitlesOfParts>
  <Company>SFMTA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Parking</dc:title>
  <dc:creator>Camron Samii</dc:creator>
  <cp:lastModifiedBy>Camron Samii</cp:lastModifiedBy>
  <cp:revision>10</cp:revision>
  <dcterms:created xsi:type="dcterms:W3CDTF">2015-01-16T15:05:22Z</dcterms:created>
  <dcterms:modified xsi:type="dcterms:W3CDTF">2015-03-02T15:13:21Z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0x010100E00FFA7BC005D14FB970BD8345993F16</vt:lpwstr>
  </property>
</Properties>
</file>